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59" r:id="rId3"/>
    <p:sldId id="297" r:id="rId4"/>
    <p:sldId id="301" r:id="rId5"/>
    <p:sldId id="302" r:id="rId6"/>
    <p:sldId id="303" r:id="rId7"/>
    <p:sldId id="298" r:id="rId8"/>
    <p:sldId id="299" r:id="rId9"/>
    <p:sldId id="310" r:id="rId10"/>
    <p:sldId id="311" r:id="rId11"/>
    <p:sldId id="300" r:id="rId12"/>
    <p:sldId id="304" r:id="rId13"/>
    <p:sldId id="305" r:id="rId14"/>
    <p:sldId id="306" r:id="rId15"/>
    <p:sldId id="309" r:id="rId16"/>
    <p:sldId id="312" r:id="rId17"/>
    <p:sldId id="313" r:id="rId18"/>
    <p:sldId id="314" r:id="rId19"/>
    <p:sldId id="315" r:id="rId20"/>
    <p:sldId id="316" r:id="rId21"/>
    <p:sldId id="317" r:id="rId22"/>
    <p:sldId id="320" r:id="rId23"/>
    <p:sldId id="319" r:id="rId24"/>
    <p:sldId id="321" r:id="rId25"/>
    <p:sldId id="318" r:id="rId26"/>
    <p:sldId id="307" r:id="rId27"/>
    <p:sldId id="308" r:id="rId28"/>
    <p:sldId id="322" r:id="rId29"/>
    <p:sldId id="294" r:id="rId30"/>
    <p:sldId id="258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ente" initials="" lastIdx="1" clrIdx="0"/>
  <p:cmAuthor id="1" name="Yuliya Kireeva" initials="YK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0C9"/>
    <a:srgbClr val="468EC9"/>
    <a:srgbClr val="66FF99"/>
    <a:srgbClr val="0000CC"/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364" autoAdjust="0"/>
  </p:normalViewPr>
  <p:slideViewPr>
    <p:cSldViewPr>
      <p:cViewPr varScale="1">
        <p:scale>
          <a:sx n="105" d="100"/>
          <a:sy n="105" d="100"/>
        </p:scale>
        <p:origin x="24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23.01.2019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75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240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0527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749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4599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9733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6411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0531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543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1817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558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509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511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671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0993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1164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680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8025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2739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7752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077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59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564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3859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2471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4897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2007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74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9144000" cy="2071702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500198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0"/>
            <a:ext cx="5728688" cy="496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4"/>
            <a:ext cx="2357454" cy="49688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2" y="2170952"/>
            <a:ext cx="5897822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4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5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70"/>
            <a:ext cx="7786742" cy="1357322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2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33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3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8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19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1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2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4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0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15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6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14 апреля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IT Meetup'18, </a:t>
            </a:r>
            <a:r>
              <a:rPr lang="ru-RU" smtClean="0"/>
              <a:t>Волгоград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57364"/>
            <a:ext cx="9144000" cy="1500198"/>
          </a:xfrm>
        </p:spPr>
        <p:txBody>
          <a:bodyPr/>
          <a:lstStyle/>
          <a:p>
            <a:r>
              <a:rPr lang="ru-RU" dirty="0" smtClean="0"/>
              <a:t>Современные достижения машинного обучения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Алексей Алексеев, </a:t>
            </a:r>
            <a:r>
              <a:rPr lang="en-US" dirty="0" err="1" smtClean="0"/>
              <a:t>Singularis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aleksey.alekseev@singularis-lab.com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</a:t>
            </a:r>
            <a:r>
              <a:rPr lang="en-US" dirty="0" smtClean="0"/>
              <a:t>Meetup’1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27 января 2019, </a:t>
            </a:r>
            <a:r>
              <a:rPr lang="ru-RU" dirty="0" smtClean="0"/>
              <a:t>Волгоград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44" y="265648"/>
            <a:ext cx="2664296" cy="8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проигрываем. Игры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10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14282" y="1772816"/>
            <a:ext cx="86012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Вот когда в шахматы победит тогда поговорим</a:t>
            </a:r>
          </a:p>
          <a:p>
            <a:r>
              <a:rPr lang="ru-RU" sz="2800" dirty="0"/>
              <a:t>Вот когда в </a:t>
            </a:r>
            <a:r>
              <a:rPr lang="en-US" sz="2800" dirty="0"/>
              <a:t>Go </a:t>
            </a:r>
            <a:r>
              <a:rPr lang="ru-RU" sz="2800" dirty="0"/>
              <a:t>победит тогда поговорим </a:t>
            </a:r>
          </a:p>
          <a:p>
            <a:r>
              <a:rPr lang="ru-RU" sz="2800" dirty="0"/>
              <a:t>Вот когда в </a:t>
            </a:r>
            <a:r>
              <a:rPr lang="en-US" sz="2800" dirty="0" err="1"/>
              <a:t>Dota</a:t>
            </a:r>
            <a:r>
              <a:rPr lang="en-US" sz="2800" dirty="0"/>
              <a:t> 2 </a:t>
            </a:r>
            <a:r>
              <a:rPr lang="ru-RU" sz="2800" dirty="0"/>
              <a:t>победит тогда поговорим</a:t>
            </a:r>
          </a:p>
          <a:p>
            <a:r>
              <a:rPr lang="ru-RU" sz="2800" b="1" dirty="0">
                <a:solidFill>
                  <a:srgbClr val="FF0000"/>
                </a:solidFill>
              </a:rPr>
              <a:t>Вы находитесь здесь</a:t>
            </a:r>
          </a:p>
          <a:p>
            <a:r>
              <a:rPr lang="ru-RU" sz="2800" dirty="0"/>
              <a:t>Вот когда в </a:t>
            </a:r>
            <a:r>
              <a:rPr lang="en-US" sz="2800" dirty="0" err="1"/>
              <a:t>Dota</a:t>
            </a:r>
            <a:r>
              <a:rPr lang="en-US" sz="2800" dirty="0"/>
              <a:t> 2 </a:t>
            </a:r>
            <a:r>
              <a:rPr lang="ru-RU" sz="2800" dirty="0"/>
              <a:t>победит без ограничений тогда поговорим</a:t>
            </a:r>
          </a:p>
          <a:p>
            <a:r>
              <a:rPr lang="ru-RU" sz="2800" dirty="0"/>
              <a:t>Вот когда мир захватит тогда поговорим</a:t>
            </a:r>
            <a:endParaRPr lang="en-US" sz="2800" dirty="0"/>
          </a:p>
        </p:txBody>
      </p:sp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xmlns="" id="{55223AA4-5C7F-49E4-801F-4179EF57CB01}"/>
              </a:ext>
            </a:extLst>
          </p:cNvPr>
          <p:cNvCxnSpPr/>
          <p:nvPr/>
        </p:nvCxnSpPr>
        <p:spPr>
          <a:xfrm>
            <a:off x="323528" y="3501008"/>
            <a:ext cx="51698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проигрываем. </a:t>
            </a:r>
            <a:r>
              <a:rPr lang="ru-RU" dirty="0" smtClean="0"/>
              <a:t>Сеть учится одеваться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Dq2BrJvXQAAXf7R (2)">
            <a:hlinkClick r:id="" action="ppaction://media"/>
            <a:extLst>
              <a:ext uri="{FF2B5EF4-FFF2-40B4-BE49-F238E27FC236}">
                <a16:creationId xmlns:a16="http://schemas.microsoft.com/office/drawing/2014/main" xmlns="" id="{ACF2C5F0-9CFB-4C36-987A-0A68EFC73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608" y="1600201"/>
            <a:ext cx="7272808" cy="4090955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7206E9D8-5CDB-4B2C-A3E9-F2910DA38230}"/>
              </a:ext>
            </a:extLst>
          </p:cNvPr>
          <p:cNvSpPr/>
          <p:nvPr/>
        </p:nvSpPr>
        <p:spPr>
          <a:xfrm>
            <a:off x="3344821" y="5990601"/>
            <a:ext cx="56813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https://www.cc.gatech.edu/~aclegg3/projects/LearningToDress.html</a:t>
            </a:r>
          </a:p>
        </p:txBody>
      </p:sp>
    </p:spTree>
    <p:extLst>
      <p:ext uri="{BB962C8B-B14F-4D97-AF65-F5344CB8AC3E}">
        <p14:creationId xmlns:p14="http://schemas.microsoft.com/office/powerpoint/2010/main" val="42317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проигрываем</a:t>
            </a:r>
            <a:r>
              <a:rPr lang="ru-RU" dirty="0" smtClean="0"/>
              <a:t>. Акробатика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...">
            <a:extLst>
              <a:ext uri="{FF2B5EF4-FFF2-40B4-BE49-F238E27FC236}">
                <a16:creationId xmlns:a16="http://schemas.microsoft.com/office/drawing/2014/main" xmlns="" id="{84AC3519-A628-4BBB-AADE-33A8CBC6DD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87404"/>
            <a:ext cx="4829500" cy="21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...">
            <a:extLst>
              <a:ext uri="{FF2B5EF4-FFF2-40B4-BE49-F238E27FC236}">
                <a16:creationId xmlns:a16="http://schemas.microsoft.com/office/drawing/2014/main" xmlns="" id="{FBFEA395-DBB5-4511-BBC4-6D87484AB0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15906"/>
            <a:ext cx="4829500" cy="20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05190BFA-8CF0-4C1A-BBE1-3EF690EC0231}"/>
              </a:ext>
            </a:extLst>
          </p:cNvPr>
          <p:cNvSpPr/>
          <p:nvPr/>
        </p:nvSpPr>
        <p:spPr>
          <a:xfrm>
            <a:off x="4572000" y="5927102"/>
            <a:ext cx="44816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https://bair.berkeley.edu/blog/2018/10/09/sfv/</a:t>
            </a:r>
          </a:p>
        </p:txBody>
      </p:sp>
    </p:spTree>
    <p:extLst>
      <p:ext uri="{BB962C8B-B14F-4D97-AF65-F5344CB8AC3E}">
        <p14:creationId xmlns:p14="http://schemas.microsoft.com/office/powerpoint/2010/main" val="350612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Квинтэссенция </a:t>
            </a:r>
            <a:r>
              <a:rPr lang="ru-RU" dirty="0" smtClean="0"/>
              <a:t>развития </a:t>
            </a:r>
            <a:r>
              <a:rPr lang="en-US" dirty="0" smtClean="0"/>
              <a:t>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13</a:t>
            </a:fld>
            <a:endParaRPr lang="ru-RU" dirty="0"/>
          </a:p>
        </p:txBody>
      </p:sp>
      <p:pic>
        <p:nvPicPr>
          <p:cNvPr id="7" name="Ht-3x_r7JTStkfT-">
            <a:hlinkClick r:id="" action="ppaction://media"/>
            <a:extLst>
              <a:ext uri="{FF2B5EF4-FFF2-40B4-BE49-F238E27FC236}">
                <a16:creationId xmlns:a16="http://schemas.microsoft.com/office/drawing/2014/main" xmlns="" id="{039EE233-21E4-4247-9384-01987CB86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764" y="1354582"/>
            <a:ext cx="7527184" cy="46880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4DB51DD-2259-4085-BC82-C5E3739C17C4}"/>
              </a:ext>
            </a:extLst>
          </p:cNvPr>
          <p:cNvSpPr/>
          <p:nvPr/>
        </p:nvSpPr>
        <p:spPr>
          <a:xfrm>
            <a:off x="6124327" y="6077061"/>
            <a:ext cx="2911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https://t.me/loss_function_porn/201</a:t>
            </a:r>
          </a:p>
        </p:txBody>
      </p:sp>
    </p:spTree>
    <p:extLst>
      <p:ext uri="{BB962C8B-B14F-4D97-AF65-F5344CB8AC3E}">
        <p14:creationId xmlns:p14="http://schemas.microsoft.com/office/powerpoint/2010/main" val="268173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вы сможете отличить? </a:t>
            </a:r>
            <a:r>
              <a:rPr lang="ru-RU" dirty="0" smtClean="0"/>
              <a:t>Текст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Обученная сеть на Шекспире: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/>
              <a:t>QUEENE:</a:t>
            </a:r>
          </a:p>
          <a:p>
            <a:pPr marL="0" indent="0">
              <a:buNone/>
            </a:pPr>
            <a:r>
              <a:rPr lang="en-US" dirty="0"/>
              <a:t>I had thought thou </a:t>
            </a:r>
            <a:r>
              <a:rPr lang="en-US" dirty="0" err="1"/>
              <a:t>hadst</a:t>
            </a:r>
            <a:r>
              <a:rPr lang="en-US" dirty="0"/>
              <a:t> a Roman; for the oracle,</a:t>
            </a:r>
          </a:p>
          <a:p>
            <a:pPr marL="0" indent="0">
              <a:buNone/>
            </a:pPr>
            <a:r>
              <a:rPr lang="en-US" dirty="0"/>
              <a:t>Thus by All bids the man against the word,</a:t>
            </a:r>
          </a:p>
          <a:p>
            <a:pPr marL="0" indent="0">
              <a:buNone/>
            </a:pPr>
            <a:r>
              <a:rPr lang="en-US" dirty="0"/>
              <a:t>Which are so weak of care, by old care done;</a:t>
            </a:r>
          </a:p>
          <a:p>
            <a:pPr marL="0" indent="0">
              <a:buNone/>
            </a:pPr>
            <a:r>
              <a:rPr lang="en-US" dirty="0"/>
              <a:t>Your children were in your holy love,</a:t>
            </a:r>
          </a:p>
          <a:p>
            <a:pPr marL="0" indent="0">
              <a:buNone/>
            </a:pPr>
            <a:r>
              <a:rPr lang="en-US" dirty="0"/>
              <a:t>And the precipitation through the bleeding throne.</a:t>
            </a:r>
          </a:p>
        </p:txBody>
      </p:sp>
    </p:spTree>
    <p:extLst>
      <p:ext uri="{BB962C8B-B14F-4D97-AF65-F5344CB8AC3E}">
        <p14:creationId xmlns:p14="http://schemas.microsoft.com/office/powerpoint/2010/main" val="767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вы сможете отличить? </a:t>
            </a:r>
            <a:r>
              <a:rPr lang="ru-RU" dirty="0" smtClean="0"/>
              <a:t>Изображения</a:t>
            </a:r>
            <a:r>
              <a:rPr lang="en-US" dirty="0" smtClean="0"/>
              <a:t>, GAN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15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41271A8-5F52-4D97-BE47-20CE1EE81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31" y="1600201"/>
            <a:ext cx="8581538" cy="3852935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2B4502DD-B382-4A36-8A48-20C79506EC82}"/>
              </a:ext>
            </a:extLst>
          </p:cNvPr>
          <p:cNvSpPr/>
          <p:nvPr/>
        </p:nvSpPr>
        <p:spPr>
          <a:xfrm>
            <a:off x="1763688" y="5877272"/>
            <a:ext cx="781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https://www.udemy.com/deep-learning-gans-and-variational-autoencoders/</a:t>
            </a:r>
          </a:p>
        </p:txBody>
      </p:sp>
    </p:spTree>
    <p:extLst>
      <p:ext uri="{BB962C8B-B14F-4D97-AF65-F5344CB8AC3E}">
        <p14:creationId xmlns:p14="http://schemas.microsoft.com/office/powerpoint/2010/main" val="19514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вы сможете отличить? </a:t>
            </a:r>
            <a:r>
              <a:rPr lang="ru-RU" dirty="0" smtClean="0"/>
              <a:t>Изображения</a:t>
            </a:r>
            <a:r>
              <a:rPr lang="en-US" dirty="0" smtClean="0"/>
              <a:t>, GAN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777B8B58-4582-4889-9C6D-8D3779DA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" y="1768145"/>
            <a:ext cx="4477284" cy="4184081"/>
          </a:xfrm>
          <a:prstGeom prst="rect">
            <a:avLst/>
          </a:prstGeom>
        </p:spPr>
      </p:pic>
      <p:pic>
        <p:nvPicPr>
          <p:cNvPr id="8" name="Picture 2" descr="ÐÐ°ÑÑÐ¸Ð½ÐºÐ¸ Ð¿Ð¾ Ð·Ð°Ð¿ÑÐ¾ÑÑ gan deep learning">
            <a:extLst>
              <a:ext uri="{FF2B5EF4-FFF2-40B4-BE49-F238E27FC236}">
                <a16:creationId xmlns:a16="http://schemas.microsoft.com/office/drawing/2014/main" xmlns="" id="{E6E60D77-CEA0-4B27-9308-32D20CE9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29" y="1912161"/>
            <a:ext cx="432977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21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 вы сможете отличить? </a:t>
            </a:r>
            <a:r>
              <a:rPr lang="ru-RU" dirty="0" err="1" smtClean="0"/>
              <a:t>Морфинг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17</a:t>
            </a:fld>
            <a:endParaRPr lang="ru-RU" dirty="0"/>
          </a:p>
        </p:txBody>
      </p:sp>
      <p:pic>
        <p:nvPicPr>
          <p:cNvPr id="9" name="example_sinusoid">
            <a:hlinkClick r:id="" action="ppaction://media"/>
            <a:extLst>
              <a:ext uri="{FF2B5EF4-FFF2-40B4-BE49-F238E27FC236}">
                <a16:creationId xmlns:a16="http://schemas.microsoft.com/office/drawing/2014/main" xmlns="" id="{85FBAA47-D51E-454C-8782-35DC830F5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5776" y="1600218"/>
            <a:ext cx="4329113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5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 вы сможете отличить? </a:t>
            </a:r>
            <a:r>
              <a:rPr lang="ru-RU" dirty="0" err="1" smtClean="0"/>
              <a:t>Морфинг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ezgif.com-video-cutter (1)">
            <a:hlinkClick r:id="" action="ppaction://media"/>
            <a:extLst>
              <a:ext uri="{FF2B5EF4-FFF2-40B4-BE49-F238E27FC236}">
                <a16:creationId xmlns:a16="http://schemas.microsoft.com/office/drawing/2014/main" xmlns="" id="{A4BAF528-2CD3-47C9-8696-9138791D5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4762" y="1465520"/>
            <a:ext cx="4522664" cy="46408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B796022-CA36-4F33-9F62-9CCD2F144494}"/>
              </a:ext>
            </a:extLst>
          </p:cNvPr>
          <p:cNvSpPr/>
          <p:nvPr/>
        </p:nvSpPr>
        <p:spPr>
          <a:xfrm>
            <a:off x="6142639" y="6094939"/>
            <a:ext cx="2911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https://t.me/loss_function_porn/254</a:t>
            </a:r>
          </a:p>
        </p:txBody>
      </p:sp>
    </p:spTree>
    <p:extLst>
      <p:ext uri="{BB962C8B-B14F-4D97-AF65-F5344CB8AC3E}">
        <p14:creationId xmlns:p14="http://schemas.microsoft.com/office/powerpoint/2010/main" val="23040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вы сможете отличить? </a:t>
            </a:r>
            <a:r>
              <a:rPr lang="ru-RU" dirty="0" smtClean="0"/>
              <a:t>Перенос движений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19</a:t>
            </a:fld>
            <a:endParaRPr lang="ru-RU" dirty="0"/>
          </a:p>
        </p:txBody>
      </p:sp>
      <p:pic>
        <p:nvPicPr>
          <p:cNvPr id="11" name="video">
            <a:hlinkClick r:id="" action="ppaction://media"/>
            <a:extLst>
              <a:ext uri="{FF2B5EF4-FFF2-40B4-BE49-F238E27FC236}">
                <a16:creationId xmlns:a16="http://schemas.microsoft.com/office/drawing/2014/main" xmlns="" id="{EED694F9-17BE-4262-874D-C1032AACF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408" y="1476394"/>
            <a:ext cx="8224047" cy="449995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xmlns="" id="{83F86F43-4BD1-4C8E-9AF9-766686974EBA}"/>
              </a:ext>
            </a:extLst>
          </p:cNvPr>
          <p:cNvSpPr/>
          <p:nvPr/>
        </p:nvSpPr>
        <p:spPr>
          <a:xfrm>
            <a:off x="6309180" y="6086528"/>
            <a:ext cx="2623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https://arxiv.org/abs/1808.07371</a:t>
            </a:r>
          </a:p>
        </p:txBody>
      </p:sp>
    </p:spTree>
    <p:extLst>
      <p:ext uri="{BB962C8B-B14F-4D97-AF65-F5344CB8AC3E}">
        <p14:creationId xmlns:p14="http://schemas.microsoft.com/office/powerpoint/2010/main" val="21523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Ученик превзошел учителя</a:t>
            </a:r>
          </a:p>
          <a:p>
            <a:r>
              <a:rPr lang="ru-RU" dirty="0" smtClean="0"/>
              <a:t>Мы проигрываем</a:t>
            </a:r>
          </a:p>
          <a:p>
            <a:r>
              <a:rPr lang="ru-RU" dirty="0" smtClean="0"/>
              <a:t>А вы сможете отличить?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 вы сможете отличить? </a:t>
            </a:r>
            <a:r>
              <a:rPr lang="ru-RU" dirty="0" smtClean="0"/>
              <a:t>Удаление фона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20</a:t>
            </a:fld>
            <a:endParaRPr lang="ru-RU" dirty="0"/>
          </a:p>
        </p:txBody>
      </p:sp>
      <p:pic>
        <p:nvPicPr>
          <p:cNvPr id="10" name="Picture 2" descr="Figure 4b. A short video segment that demonstrates the result of applying a trained cGAN model to an original video (at left), which effectively erases the background as well as brightens up the image (at right). Video source credit: &lt;a href='https://www.youtube.com/watch?v=16cH5a16Oig' target='_blank'&gt;Interview with Adele - The bigger your career gets, the smaller your life gets | Skavlan&lt;/a&gt;, acquired for research purposes per the &lt;a target='_blank'  href='https://www.youtube.com/yt/copyright/fair-use.html'&gt;YouTube fair use guidelines&lt;/a&gt;">
            <a:extLst>
              <a:ext uri="{FF2B5EF4-FFF2-40B4-BE49-F238E27FC236}">
                <a16:creationId xmlns:a16="http://schemas.microsoft.com/office/drawing/2014/main" xmlns="" id="{A67F0555-6320-4CD0-8C3C-EC8879AD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48883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F320678C-8051-4DF7-9AE3-FA6EB30C4D93}"/>
              </a:ext>
            </a:extLst>
          </p:cNvPr>
          <p:cNvSpPr/>
          <p:nvPr/>
        </p:nvSpPr>
        <p:spPr>
          <a:xfrm>
            <a:off x="4768608" y="5877272"/>
            <a:ext cx="428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http://www.k4ai.com/imageops/index.html</a:t>
            </a:r>
          </a:p>
        </p:txBody>
      </p:sp>
    </p:spTree>
    <p:extLst>
      <p:ext uri="{BB962C8B-B14F-4D97-AF65-F5344CB8AC3E}">
        <p14:creationId xmlns:p14="http://schemas.microsoft.com/office/powerpoint/2010/main" val="31263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 вы сможете отличить? </a:t>
            </a:r>
            <a:r>
              <a:rPr lang="ru-RU" dirty="0" smtClean="0"/>
              <a:t>Лица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21</a:t>
            </a:fld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09" y="1484784"/>
            <a:ext cx="1990725" cy="19812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558" y="1503861"/>
            <a:ext cx="2000250" cy="20193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1551459"/>
            <a:ext cx="1962150" cy="19526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07" y="4151360"/>
            <a:ext cx="2538484" cy="199797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146" y="4151359"/>
            <a:ext cx="2495550" cy="200025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4128" y="4149080"/>
            <a:ext cx="25146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6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 вы сможете отличить? </a:t>
            </a:r>
            <a:r>
              <a:rPr lang="ru-RU" dirty="0" smtClean="0"/>
              <a:t>Лица, развитие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22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9144000" cy="369331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55976" y="5877272"/>
            <a:ext cx="4937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4171A"/>
                </a:solidFill>
                <a:latin typeface="Segoe UI" panose="020B0502040204020203" pitchFamily="34" charset="0"/>
              </a:rPr>
              <a:t>https://twitter.com/goodfellow_ian/status/1084973596236144640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7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 вы сможете отличить? </a:t>
            </a:r>
            <a:r>
              <a:rPr lang="ru-RU" dirty="0" smtClean="0"/>
              <a:t>Математика лиц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23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25A753A4-5018-4120-B6B2-F9A49B03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0145"/>
            <a:ext cx="9144000" cy="44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8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 вы сможете отличить? </a:t>
            </a:r>
            <a:r>
              <a:rPr lang="ru-RU" dirty="0" smtClean="0"/>
              <a:t>Математика лиц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24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687572" y="6078236"/>
            <a:ext cx="3366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https://www.youtube.com/watch?v=kSLJriaOumA</a:t>
            </a:r>
          </a:p>
        </p:txBody>
      </p:sp>
      <p:pic>
        <p:nvPicPr>
          <p:cNvPr id="7" name="A Style-Based Generator Architect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792" y="1427009"/>
            <a:ext cx="8252663" cy="46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576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 вы сможете отличить? </a:t>
            </a:r>
            <a:r>
              <a:rPr lang="ru-RU" dirty="0" smtClean="0"/>
              <a:t>Лица, </a:t>
            </a:r>
            <a:r>
              <a:rPr lang="en-US" dirty="0" err="1" smtClean="0"/>
              <a:t>Deepfake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25</a:t>
            </a:fld>
            <a:endParaRPr lang="ru-RU" dirty="0"/>
          </a:p>
        </p:txBody>
      </p:sp>
      <p:pic>
        <p:nvPicPr>
          <p:cNvPr id="8" name="Picture 8" descr="ÐÐ°ÑÑÐ¸Ð½ÐºÐ¸ Ð¿Ð¾ Ð·Ð°Ð¿ÑÐ¾ÑÑ deepfake">
            <a:extLst>
              <a:ext uri="{FF2B5EF4-FFF2-40B4-BE49-F238E27FC236}">
                <a16:creationId xmlns:a16="http://schemas.microsoft.com/office/drawing/2014/main" xmlns="" id="{22CCE8DC-22DC-4EF6-A275-19DECFACBE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86" y="3588290"/>
            <a:ext cx="3735198" cy="28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ÐÐ°ÑÑÐ¸Ð½ÐºÐ¸ Ð¿Ð¾ Ð·Ð°Ð¿ÑÐ¾ÑÑ deepfake">
            <a:extLst>
              <a:ext uri="{FF2B5EF4-FFF2-40B4-BE49-F238E27FC236}">
                <a16:creationId xmlns:a16="http://schemas.microsoft.com/office/drawing/2014/main" xmlns="" id="{00E015A5-8714-42AF-BDDC-9A394E2A8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" y="1391503"/>
            <a:ext cx="4424084" cy="24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ÐÐ°ÑÑÐ¸Ð½ÐºÐ¸ Ð¿Ð¾ Ð·Ð°Ð¿ÑÐ¾ÑÑ deepfake">
            <a:extLst>
              <a:ext uri="{FF2B5EF4-FFF2-40B4-BE49-F238E27FC236}">
                <a16:creationId xmlns:a16="http://schemas.microsoft.com/office/drawing/2014/main" xmlns="" id="{87CD5E15-FB3E-4BAC-AAD8-9BDDE8B8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86" y="1484784"/>
            <a:ext cx="3735198" cy="210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ÐÐ°ÑÑÐ¸Ð½ÐºÐ¸ Ð¿Ð¾ Ð·Ð°Ð¿ÑÐ¾ÑÑ deepfake">
            <a:extLst>
              <a:ext uri="{FF2B5EF4-FFF2-40B4-BE49-F238E27FC236}">
                <a16:creationId xmlns:a16="http://schemas.microsoft.com/office/drawing/2014/main" xmlns="" id="{7ABBCE49-EB1C-4FE7-BCD9-4A9D8440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" y="3880050"/>
            <a:ext cx="4424086" cy="24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вы сможете отличить? </a:t>
            </a:r>
            <a:r>
              <a:rPr lang="ru-RU" dirty="0" smtClean="0"/>
              <a:t>Диалог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26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740" y="1285860"/>
            <a:ext cx="8229600" cy="43291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Google assistant </a:t>
            </a:r>
            <a:r>
              <a:rPr lang="ru-RU" dirty="0" smtClean="0"/>
              <a:t>звонит в парикмахерскую:</a:t>
            </a:r>
            <a:endParaRPr lang="en-US" dirty="0"/>
          </a:p>
        </p:txBody>
      </p:sp>
      <p:pic>
        <p:nvPicPr>
          <p:cNvPr id="7" name="google assista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7604" y="1870389"/>
            <a:ext cx="7128792" cy="400994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219004" y="6012262"/>
            <a:ext cx="3742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https://www.youtube.com/watch?v=D5VN56jQMWM</a:t>
            </a:r>
          </a:p>
        </p:txBody>
      </p:sp>
    </p:spTree>
    <p:extLst>
      <p:ext uri="{BB962C8B-B14F-4D97-AF65-F5344CB8AC3E}">
        <p14:creationId xmlns:p14="http://schemas.microsoft.com/office/powerpoint/2010/main" val="379198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вы сможете отличить? </a:t>
            </a:r>
            <a:r>
              <a:rPr lang="ru-RU" dirty="0" smtClean="0"/>
              <a:t>Ведущий новостей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27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MT9D3eRD1e3xqeDE">
            <a:hlinkClick r:id="" action="ppaction://media"/>
            <a:extLst>
              <a:ext uri="{FF2B5EF4-FFF2-40B4-BE49-F238E27FC236}">
                <a16:creationId xmlns:a16="http://schemas.microsoft.com/office/drawing/2014/main" xmlns="" id="{43FC36E6-B654-4038-A8CA-CE5BF5986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121" y="1556792"/>
            <a:ext cx="7869758" cy="44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Вместо заключения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28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Машинное обучение вообще и глубокое обучение в частности развиваются очень быстро, работы старше 2-3 лет уже считаются «устаревшими»</a:t>
            </a:r>
          </a:p>
          <a:p>
            <a:r>
              <a:rPr lang="ru-RU" dirty="0">
                <a:solidFill>
                  <a:schemeClr val="tx1"/>
                </a:solidFill>
              </a:rPr>
              <a:t>Некоторые задачи по распознаванию изображений </a:t>
            </a:r>
            <a:r>
              <a:rPr lang="ru-RU" dirty="0" err="1">
                <a:solidFill>
                  <a:schemeClr val="tx1"/>
                </a:solidFill>
              </a:rPr>
              <a:t>нейросети</a:t>
            </a:r>
            <a:r>
              <a:rPr lang="ru-RU" dirty="0">
                <a:solidFill>
                  <a:schemeClr val="tx1"/>
                </a:solidFill>
              </a:rPr>
              <a:t> решают лучше людей</a:t>
            </a:r>
          </a:p>
          <a:p>
            <a:r>
              <a:rPr lang="ru-RU" dirty="0">
                <a:solidFill>
                  <a:schemeClr val="tx1"/>
                </a:solidFill>
              </a:rPr>
              <a:t>Однако, «серебряной пули» пока нет, все решения работают только в своей области (обычно маленькой</a:t>
            </a:r>
            <a:r>
              <a:rPr lang="ru-RU" dirty="0" smtClean="0">
                <a:solidFill>
                  <a:schemeClr val="tx1"/>
                </a:solidFill>
              </a:rPr>
              <a:t>).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29</a:t>
            </a:fld>
            <a:endParaRPr lang="ru-RU" dirty="0"/>
          </a:p>
        </p:txBody>
      </p:sp>
      <p:pic>
        <p:nvPicPr>
          <p:cNvPr id="9218" name="Picture 2" descr="ÐÐ°ÑÑÐ¸Ð½ÐºÐ¸ Ð¿Ð¾ Ð·Ð°Ð¿ÑÐ¾ÑÑ ÐºÐ¾Ñ Ð²Ð¾Ð¿ÑÐ¾ÑÑ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6"/>
            <a:ext cx="4680520" cy="44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1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Ученик превзошел </a:t>
            </a:r>
            <a:r>
              <a:rPr lang="ru-RU" dirty="0" smtClean="0"/>
              <a:t>учителя</a:t>
            </a:r>
            <a:r>
              <a:rPr lang="en-US" dirty="0" smtClean="0"/>
              <a:t>. </a:t>
            </a:r>
            <a:r>
              <a:rPr lang="en-US" dirty="0" err="1"/>
              <a:t>reCAPTCHA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2009 – 2012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2012 </a:t>
            </a:r>
            <a:r>
              <a:rPr lang="en-US" dirty="0"/>
              <a:t>–</a:t>
            </a:r>
            <a:r>
              <a:rPr lang="en-US" dirty="0" smtClean="0"/>
              <a:t> 2015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2015 – …</a:t>
            </a: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76" y="2710294"/>
            <a:ext cx="3979728" cy="950572"/>
          </a:xfrm>
          <a:prstGeom prst="rect">
            <a:avLst/>
          </a:prstGeom>
        </p:spPr>
      </p:pic>
      <p:pic>
        <p:nvPicPr>
          <p:cNvPr id="5124" name="Picture 4" descr="ÐÐ°ÑÑÐ¸Ð½ÐºÐ¸ Ð¿Ð¾ Ð·Ð°Ð¿ÑÐ¾ÑÑ recaptch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96" y="1626545"/>
            <a:ext cx="2261669" cy="92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ÐÐ°ÑÑÐ¸Ð½ÐºÐ¸ Ð¿Ð¾ Ð·Ð°Ð¿ÑÐ¾ÑÑ recaptch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83" y="1636249"/>
            <a:ext cx="1754421" cy="91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ÐÐ°ÑÑÐ¸Ð½ÐºÐ¸ Ð¿Ð¾ Ð·Ð°Ð¿ÑÐ¾ÑÑ recaptch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154" y="3878123"/>
            <a:ext cx="1425854" cy="21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50" y="3876819"/>
            <a:ext cx="1613641" cy="21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41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27 января 2019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30</a:t>
            </a:fld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8" y="1777661"/>
            <a:ext cx="7950238" cy="26642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368" y="4005064"/>
            <a:ext cx="4676972" cy="6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Ученик превзошел </a:t>
            </a:r>
            <a:r>
              <a:rPr lang="ru-RU" dirty="0" smtClean="0"/>
              <a:t>учителя</a:t>
            </a:r>
            <a:r>
              <a:rPr lang="en-US" dirty="0" smtClean="0"/>
              <a:t>. </a:t>
            </a:r>
            <a:r>
              <a:rPr lang="en-US" dirty="0" err="1"/>
              <a:t>reCAPTCHA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2009 – 2012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2012 </a:t>
            </a:r>
            <a:r>
              <a:rPr lang="en-US" dirty="0"/>
              <a:t>–</a:t>
            </a:r>
            <a:r>
              <a:rPr lang="en-US" dirty="0" smtClean="0"/>
              <a:t> 2015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2015 – …</a:t>
            </a:r>
          </a:p>
          <a:p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76" y="2710294"/>
            <a:ext cx="3979728" cy="950572"/>
          </a:xfrm>
          <a:prstGeom prst="rect">
            <a:avLst/>
          </a:prstGeom>
        </p:spPr>
      </p:pic>
      <p:pic>
        <p:nvPicPr>
          <p:cNvPr id="5124" name="Picture 4" descr="ÐÐ°ÑÑÐ¸Ð½ÐºÐ¸ Ð¿Ð¾ Ð·Ð°Ð¿ÑÐ¾ÑÑ recaptch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96" y="1626545"/>
            <a:ext cx="2261669" cy="92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ÐÐ°ÑÑÐ¸Ð½ÐºÐ¸ Ð¿Ð¾ Ð·Ð°Ð¿ÑÐ¾ÑÑ recaptch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83" y="1636249"/>
            <a:ext cx="1754421" cy="91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ÐÐ°ÑÑÐ¸Ð½ÐºÐ¸ Ð¿Ð¾ Ð·Ð°Ð¿ÑÐ¾ÑÑ recaptch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154" y="3878123"/>
            <a:ext cx="1425854" cy="21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50" y="3876819"/>
            <a:ext cx="1613641" cy="21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rot="20454947">
            <a:off x="7145808" y="2642206"/>
            <a:ext cx="2003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FF0000"/>
                </a:solidFill>
              </a:rPr>
              <a:t>Рекорд </a:t>
            </a:r>
          </a:p>
          <a:p>
            <a:pPr algn="ctr"/>
            <a:r>
              <a:rPr lang="ru-RU" sz="2800" b="1" dirty="0" smtClean="0">
                <a:solidFill>
                  <a:srgbClr val="FF0000"/>
                </a:solidFill>
              </a:rPr>
              <a:t>побит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0454947">
            <a:off x="7106852" y="1549446"/>
            <a:ext cx="2003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FF0000"/>
                </a:solidFill>
              </a:rPr>
              <a:t>Рекорд </a:t>
            </a:r>
          </a:p>
          <a:p>
            <a:pPr algn="ctr"/>
            <a:r>
              <a:rPr lang="ru-RU" sz="2800" b="1" dirty="0" smtClean="0">
                <a:solidFill>
                  <a:srgbClr val="FF0000"/>
                </a:solidFill>
              </a:rPr>
              <a:t>побит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504" y="6074925"/>
            <a:ext cx="90593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https://www.extremetech.com/computing/174275-google-has-built-a-neural-network-to-identify-100-million-house-numbers-for-streetview</a:t>
            </a:r>
          </a:p>
        </p:txBody>
      </p:sp>
    </p:spTree>
    <p:extLst>
      <p:ext uri="{BB962C8B-B14F-4D97-AF65-F5344CB8AC3E}">
        <p14:creationId xmlns:p14="http://schemas.microsoft.com/office/powerpoint/2010/main" val="28658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Ученик превзошел </a:t>
            </a:r>
            <a:r>
              <a:rPr lang="ru-RU" dirty="0" smtClean="0"/>
              <a:t>учителя</a:t>
            </a:r>
            <a:r>
              <a:rPr lang="en-US" dirty="0" smtClean="0"/>
              <a:t>. ImageNet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</a:t>
            </a:fld>
            <a:endParaRPr lang="ru-RU" dirty="0"/>
          </a:p>
        </p:txBody>
      </p:sp>
      <p:pic>
        <p:nvPicPr>
          <p:cNvPr id="6146" name="Picture 2" descr="http://karpathy.github.io/assets/cnntsn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31" y="1412776"/>
            <a:ext cx="7610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5131" y="4797152"/>
            <a:ext cx="7089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1</a:t>
            </a:r>
            <a:r>
              <a:rPr lang="ru-RU" sz="2400" dirty="0" smtClean="0"/>
              <a:t> 2</a:t>
            </a:r>
            <a:r>
              <a:rPr lang="en-US" sz="2400" dirty="0" smtClean="0"/>
              <a:t>0</a:t>
            </a:r>
            <a:r>
              <a:rPr lang="ru-RU" sz="2400" dirty="0" smtClean="0"/>
              <a:t>0 </a:t>
            </a:r>
            <a:r>
              <a:rPr lang="en-US" sz="2400" dirty="0" smtClean="0"/>
              <a:t>000 </a:t>
            </a:r>
            <a:r>
              <a:rPr lang="ru-RU" sz="2400" dirty="0" smtClean="0"/>
              <a:t>изображений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1000 классов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Главная база для оценок распознавания объектов</a:t>
            </a:r>
            <a:endParaRPr lang="en-US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977914" y="6104612"/>
            <a:ext cx="30757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http://image-net.org/challenges/LSVRC/2012/</a:t>
            </a:r>
          </a:p>
        </p:txBody>
      </p:sp>
    </p:spTree>
    <p:extLst>
      <p:ext uri="{BB962C8B-B14F-4D97-AF65-F5344CB8AC3E}">
        <p14:creationId xmlns:p14="http://schemas.microsoft.com/office/powerpoint/2010/main" val="179498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Ученик превзошел </a:t>
            </a:r>
            <a:r>
              <a:rPr lang="ru-RU" dirty="0" smtClean="0"/>
              <a:t>учителя</a:t>
            </a:r>
            <a:r>
              <a:rPr lang="en-US" dirty="0" smtClean="0"/>
              <a:t>. ImageNet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</a:t>
            </a:fld>
            <a:endParaRPr lang="ru-RU" dirty="0"/>
          </a:p>
        </p:txBody>
      </p:sp>
      <p:pic>
        <p:nvPicPr>
          <p:cNvPr id="8194" name="Picture 2" descr="ÐÐ°ÑÑÐ¸Ð½ÐºÐ¸ Ð¿Ð¾ Ð·Ð°Ð¿ÑÐ¾ÑÑ Imagenet resul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1484784"/>
            <a:ext cx="6840760" cy="355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1" y="5241613"/>
            <a:ext cx="6291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Человек без специальной подготовки </a:t>
            </a:r>
            <a:r>
              <a:rPr lang="en-US" sz="2400" dirty="0" smtClean="0"/>
              <a:t>~ 15%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Ошибки человека и сети схожи!</a:t>
            </a:r>
            <a:endParaRPr lang="en-US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483768" y="6142171"/>
            <a:ext cx="7560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http://karpathy.github.io/2014/09/02/what-i-learned-from-competing-against-a-convnet-on-imagenet/</a:t>
            </a:r>
          </a:p>
        </p:txBody>
      </p:sp>
    </p:spTree>
    <p:extLst>
      <p:ext uri="{BB962C8B-B14F-4D97-AF65-F5344CB8AC3E}">
        <p14:creationId xmlns:p14="http://schemas.microsoft.com/office/powerpoint/2010/main" val="304749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проигрываем. Игры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267744" y="1607065"/>
            <a:ext cx="6419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i="1" dirty="0">
                <a:solidFill>
                  <a:srgbClr val="222222"/>
                </a:solidFill>
                <a:latin typeface="Arial" panose="020B0604020202020204" pitchFamily="34" charset="0"/>
              </a:rPr>
              <a:t>Я не боюсь того, кто изучает 10 </a:t>
            </a:r>
            <a:r>
              <a:rPr lang="ru-RU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000 различных </a:t>
            </a:r>
            <a:r>
              <a:rPr lang="ru-RU" i="1" dirty="0">
                <a:solidFill>
                  <a:srgbClr val="222222"/>
                </a:solidFill>
                <a:latin typeface="Arial" panose="020B0604020202020204" pitchFamily="34" charset="0"/>
              </a:rPr>
              <a:t>ударов. Я боюсь того, кто изучает один удар 10 000 </a:t>
            </a:r>
            <a:r>
              <a:rPr lang="ru-RU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раз.</a:t>
            </a:r>
          </a:p>
          <a:p>
            <a:pPr algn="r"/>
            <a:r>
              <a:rPr lang="ru-RU" i="1" dirty="0" smtClean="0">
                <a:solidFill>
                  <a:srgbClr val="222222"/>
                </a:solidFill>
                <a:latin typeface="Arial" panose="020B0604020202020204" pitchFamily="34" charset="0"/>
              </a:rPr>
              <a:t>Брюс Ли.</a:t>
            </a:r>
            <a:endParaRPr lang="en-US" i="1" dirty="0"/>
          </a:p>
        </p:txBody>
      </p:sp>
      <p:pic>
        <p:nvPicPr>
          <p:cNvPr id="8" name="Picture 2" descr="ÐÐ°ÑÑÐ¸Ð½ÐºÐ¸ Ð¿Ð¾ Ð·Ð°Ð¿ÑÐ¾ÑÑ reinforcement learning">
            <a:extLst>
              <a:ext uri="{FF2B5EF4-FFF2-40B4-BE49-F238E27FC236}">
                <a16:creationId xmlns:a16="http://schemas.microsoft.com/office/drawing/2014/main" xmlns="" id="{08C44904-CD3A-4C6C-9CE8-B7010B1BE5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56667"/>
            <a:ext cx="5097376" cy="360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проигрываем. Игры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</a:t>
            </a:fld>
            <a:endParaRPr lang="ru-RU" dirty="0"/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xmlns="" id="{48100086-B017-4464-BE01-9480FF055B0F}"/>
              </a:ext>
            </a:extLst>
          </p:cNvPr>
          <p:cNvSpPr txBox="1">
            <a:spLocks/>
          </p:cNvSpPr>
          <p:nvPr/>
        </p:nvSpPr>
        <p:spPr>
          <a:xfrm>
            <a:off x="452409" y="2605018"/>
            <a:ext cx="8658225" cy="1817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800" b="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225425" indent="-225425" algn="l" defTabSz="457200" rtl="0" eaLnBrk="1" latinLnBrk="0" hangingPunct="1">
              <a:spcBef>
                <a:spcPts val="1200"/>
              </a:spcBef>
              <a:buFont typeface="Wingdings" charset="2"/>
              <a:buChar char="§"/>
              <a:defRPr sz="1800" kern="1200" baseline="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571500" indent="-228600" algn="l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Char char="–"/>
              <a:defRPr sz="18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969963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319213" indent="-228600" algn="l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400" kern="1200">
                <a:solidFill>
                  <a:srgbClr val="84AEB0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 err="1">
                <a:solidFill>
                  <a:schemeClr val="tx1"/>
                </a:solidFill>
              </a:rPr>
              <a:t>AlphaGo</a:t>
            </a:r>
            <a:r>
              <a:rPr lang="ru-RU" sz="2800" dirty="0">
                <a:solidFill>
                  <a:schemeClr val="tx1"/>
                </a:solidFill>
              </a:rPr>
              <a:t> — программа для игры в </a:t>
            </a:r>
            <a:r>
              <a:rPr lang="ru-RU" sz="2800" dirty="0" err="1">
                <a:solidFill>
                  <a:schemeClr val="tx1"/>
                </a:solidFill>
              </a:rPr>
              <a:t>го</a:t>
            </a:r>
            <a:r>
              <a:rPr lang="ru-RU" sz="2800" dirty="0">
                <a:solidFill>
                  <a:schemeClr val="tx1"/>
                </a:solidFill>
              </a:rPr>
              <a:t>, разработанная компанией </a:t>
            </a:r>
            <a:r>
              <a:rPr lang="ru-RU" sz="2800" dirty="0" err="1">
                <a:solidFill>
                  <a:schemeClr val="tx1"/>
                </a:solidFill>
              </a:rPr>
              <a:t>Google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err="1">
                <a:solidFill>
                  <a:schemeClr val="tx1"/>
                </a:solidFill>
              </a:rPr>
              <a:t>DeepMind</a:t>
            </a:r>
            <a:r>
              <a:rPr lang="ru-RU" sz="2800" dirty="0">
                <a:solidFill>
                  <a:schemeClr val="tx1"/>
                </a:solidFill>
              </a:rPr>
              <a:t> в 2015 году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r>
              <a:rPr lang="ru-RU" sz="2800" dirty="0" err="1">
                <a:solidFill>
                  <a:schemeClr val="tx1"/>
                </a:solidFill>
              </a:rPr>
              <a:t>AlphaGo</a:t>
            </a:r>
            <a:r>
              <a:rPr lang="ru-RU" sz="2800" dirty="0">
                <a:solidFill>
                  <a:schemeClr val="tx1"/>
                </a:solidFill>
              </a:rPr>
              <a:t> стала первой в мире программой, которая выиграла матч без гандикапа у профессионального игрока в </a:t>
            </a:r>
            <a:r>
              <a:rPr lang="ru-RU" sz="2800" dirty="0" err="1">
                <a:solidFill>
                  <a:schemeClr val="tx1"/>
                </a:solidFill>
              </a:rPr>
              <a:t>го</a:t>
            </a:r>
            <a:r>
              <a:rPr lang="ru-RU" sz="2800" dirty="0">
                <a:solidFill>
                  <a:schemeClr val="tx1"/>
                </a:solidFill>
              </a:rPr>
              <a:t> на стандартной доске 19 × 19, В марте 2016 года программа выиграла со счётом 4:1 у Ли </a:t>
            </a:r>
            <a:r>
              <a:rPr lang="ru-RU" sz="2800" dirty="0" err="1">
                <a:solidFill>
                  <a:schemeClr val="tx1"/>
                </a:solidFill>
              </a:rPr>
              <a:t>Седоля</a:t>
            </a:r>
            <a:r>
              <a:rPr lang="ru-RU" sz="2800" dirty="0">
                <a:solidFill>
                  <a:schemeClr val="tx1"/>
                </a:solidFill>
              </a:rPr>
              <a:t>, профессионала 9-го дана (высшего ранга), во время исторического матча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8" name="Picture 2" descr="https://upload.wikimedia.org/wikipedia/commons/thumb/0/0b/Alphago_logo_Reversed.svg/220px-Alphago_logo_Reversed.svg.png">
            <a:extLst>
              <a:ext uri="{FF2B5EF4-FFF2-40B4-BE49-F238E27FC236}">
                <a16:creationId xmlns:a16="http://schemas.microsoft.com/office/drawing/2014/main" xmlns="" id="{A379CE11-DA7E-47D9-B529-7D3375AF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24" y="1465683"/>
            <a:ext cx="3563674" cy="9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1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проигрываем. Игры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января 2019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smtClean="0"/>
              <a:t>Meetup'1</a:t>
            </a:r>
            <a:r>
              <a:rPr lang="ru-RU" dirty="0" smtClean="0"/>
              <a:t>9</a:t>
            </a:r>
            <a:r>
              <a:rPr lang="en-US" dirty="0" smtClean="0"/>
              <a:t>, </a:t>
            </a:r>
            <a:r>
              <a:rPr lang="ru-RU" dirty="0" smtClean="0"/>
              <a:t>Волгоград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9</a:t>
            </a:fld>
            <a:endParaRPr lang="ru-RU" dirty="0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338256" y="3861048"/>
            <a:ext cx="8715436" cy="2558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Боты </a:t>
            </a:r>
            <a:r>
              <a:rPr lang="en-US" dirty="0" err="1">
                <a:solidFill>
                  <a:schemeClr val="tx1"/>
                </a:solidFill>
              </a:rPr>
              <a:t>Deepmind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победили профессиональных игроков в режиме 1х1 и 5х5 с ограничениями, но пока проигрывают в режиме без ограничений.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2" descr="ÐÐ°ÑÑÐ¸Ð½ÐºÐ¸ Ð¿Ð¾ Ð·Ð°Ð¿ÑÐ¾ÑÑ dota 2 logo">
            <a:extLst>
              <a:ext uri="{FF2B5EF4-FFF2-40B4-BE49-F238E27FC236}">
                <a16:creationId xmlns:a16="http://schemas.microsoft.com/office/drawing/2014/main" xmlns="" id="{487FCBB9-5E80-4F89-A5A1-2BA6C110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17370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ÐÐ°ÑÑÐ¸Ð½ÐºÐ¸ Ð¿Ð¾ Ð·Ð°Ð¿ÑÐ¾ÑÑ deepmind">
            <a:extLst>
              <a:ext uri="{FF2B5EF4-FFF2-40B4-BE49-F238E27FC236}">
                <a16:creationId xmlns:a16="http://schemas.microsoft.com/office/drawing/2014/main" xmlns="" id="{AE955DA1-A0C1-42B4-AD0F-EF70F762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20466"/>
            <a:ext cx="5448796" cy="130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63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- Singularis Lab 4.3 .potx" id="{B46AF7C4-1188-4A8F-8374-CE000DA44320}" vid="{D1EA0039-DB49-4546-BC1D-B346FEDD303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17759</TotalTime>
  <Words>831</Words>
  <Application>Microsoft Office PowerPoint</Application>
  <PresentationFormat>Экран (4:3)</PresentationFormat>
  <Paragraphs>206</Paragraphs>
  <Slides>30</Slides>
  <Notes>29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Intel Clear</vt:lpstr>
      <vt:lpstr>Segoe UI</vt:lpstr>
      <vt:lpstr>Wingdings</vt:lpstr>
      <vt:lpstr>Template SL</vt:lpstr>
      <vt:lpstr>Современные достижения машинного обучения</vt:lpstr>
      <vt:lpstr>Содержание</vt:lpstr>
      <vt:lpstr>Ученик превзошел учителя. reCAPTCHA</vt:lpstr>
      <vt:lpstr>Ученик превзошел учителя. reCAPTCHA</vt:lpstr>
      <vt:lpstr>Ученик превзошел учителя. ImageNet</vt:lpstr>
      <vt:lpstr>Ученик превзошел учителя. ImageNet</vt:lpstr>
      <vt:lpstr>Мы проигрываем. Игры</vt:lpstr>
      <vt:lpstr>Мы проигрываем. Игры</vt:lpstr>
      <vt:lpstr>Мы проигрываем. Игры</vt:lpstr>
      <vt:lpstr>Мы проигрываем. Игры</vt:lpstr>
      <vt:lpstr>Мы проигрываем. Сеть учится одеваться</vt:lpstr>
      <vt:lpstr>Мы проигрываем. Акробатика</vt:lpstr>
      <vt:lpstr>Квинтэссенция развития ML</vt:lpstr>
      <vt:lpstr>А вы сможете отличить? Текст</vt:lpstr>
      <vt:lpstr>А вы сможете отличить? Изображения, GAN</vt:lpstr>
      <vt:lpstr>А вы сможете отличить? Изображения, GAN</vt:lpstr>
      <vt:lpstr>А вы сможете отличить? Морфинг</vt:lpstr>
      <vt:lpstr>А вы сможете отличить? Морфинг</vt:lpstr>
      <vt:lpstr>А вы сможете отличить? Перенос движений</vt:lpstr>
      <vt:lpstr>А вы сможете отличить? Удаление фона</vt:lpstr>
      <vt:lpstr>А вы сможете отличить? Лица</vt:lpstr>
      <vt:lpstr>А вы сможете отличить? Лица, развитие</vt:lpstr>
      <vt:lpstr>А вы сможете отличить? Математика лиц</vt:lpstr>
      <vt:lpstr>А вы сможете отличить? Математика лиц</vt:lpstr>
      <vt:lpstr>А вы сможете отличить? Лица, Deepfake</vt:lpstr>
      <vt:lpstr>А вы сможете отличить? Диалог</vt:lpstr>
      <vt:lpstr>А вы сможете отличить? Ведущий новостей</vt:lpstr>
      <vt:lpstr>Вместо заключения</vt:lpstr>
      <vt:lpstr>Вопросы?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Aleksey Alekseev</cp:lastModifiedBy>
  <cp:revision>438</cp:revision>
  <dcterms:created xsi:type="dcterms:W3CDTF">2015-09-12T11:25:34Z</dcterms:created>
  <dcterms:modified xsi:type="dcterms:W3CDTF">2019-01-25T12:45:57Z</dcterms:modified>
</cp:coreProperties>
</file>